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6" r:id="rId3"/>
    <p:sldId id="268" r:id="rId4"/>
    <p:sldId id="315" r:id="rId5"/>
    <p:sldId id="308" r:id="rId6"/>
    <p:sldId id="314" r:id="rId7"/>
    <p:sldId id="309" r:id="rId8"/>
    <p:sldId id="313" r:id="rId9"/>
    <p:sldId id="310" r:id="rId10"/>
    <p:sldId id="312" r:id="rId11"/>
    <p:sldId id="311" r:id="rId12"/>
    <p:sldId id="307" r:id="rId13"/>
    <p:sldId id="262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2025/1/17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2025/1/17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9022" y="2990449"/>
            <a:ext cx="4413956" cy="877102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6</a:t>
            </a:r>
            <a:r>
              <a:rPr lang="zh-CN" altLang="en-US" dirty="0"/>
              <a:t>章 标志设计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3DA26-0E5C-0781-E2EF-B2A5B2280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56EA4D5-0D1E-6806-A344-FE2D27A0B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58F8866-B31E-1E25-82D7-3D27F65E8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6.4 </a:t>
            </a:r>
            <a:r>
              <a:rPr lang="zh-CN" altLang="en-US" sz="2800" dirty="0"/>
              <a:t>便签造型标志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A473CFE-035E-DEF4-A0DF-B6A0A3E48850}"/>
              </a:ext>
            </a:extLst>
          </p:cNvPr>
          <p:cNvSpPr txBox="1"/>
          <p:nvPr/>
        </p:nvSpPr>
        <p:spPr>
          <a:xfrm>
            <a:off x="660400" y="1472963"/>
            <a:ext cx="1071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：本例效果如图</a:t>
            </a:r>
            <a:r>
              <a:rPr lang="en-US" altLang="zh-CN" dirty="0"/>
              <a:t>6.45</a:t>
            </a:r>
            <a:r>
              <a:rPr lang="zh-CN" altLang="en-US" dirty="0"/>
              <a:t>所示。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：本例制作的是便笺造型的标志，这种标志外观简洁、耐人寻味，给人一种理 性的秩序感，又具有强烈的现代感。 在本例制作过程中，首先绘制标签的形状，然后通过添 加图层样式营造便笺翘起的感觉。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FD388F1-AFE9-E2AF-27DE-C4BA7E93E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502" y="2673292"/>
            <a:ext cx="3943900" cy="14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38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F5885-2EF7-BB2A-6901-86BF2B625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A2C6E3D7-7147-7CAE-4381-D0D1CD74C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363" y="2923570"/>
            <a:ext cx="3246414" cy="767390"/>
          </a:xfrm>
        </p:spPr>
        <p:txBody>
          <a:bodyPr/>
          <a:lstStyle/>
          <a:p>
            <a:r>
              <a:rPr lang="zh-CN" altLang="en-US" sz="4000" dirty="0"/>
              <a:t>乐器造型标志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2F65208-8823-132E-3DDE-03A2411D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97128B34-8124-D3DA-6D92-A2C3C262EE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5728" y="2753267"/>
            <a:ext cx="1362874" cy="1107996"/>
          </a:xfrm>
        </p:spPr>
        <p:txBody>
          <a:bodyPr/>
          <a:lstStyle/>
          <a:p>
            <a:r>
              <a:rPr lang="en-GB" dirty="0"/>
              <a:t>6.5</a:t>
            </a:r>
          </a:p>
        </p:txBody>
      </p:sp>
    </p:spTree>
    <p:extLst>
      <p:ext uri="{BB962C8B-B14F-4D97-AF65-F5344CB8AC3E}">
        <p14:creationId xmlns:p14="http://schemas.microsoft.com/office/powerpoint/2010/main" val="870671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6.5 </a:t>
            </a:r>
            <a:r>
              <a:rPr lang="zh-CN" altLang="en-US" sz="2800" dirty="0"/>
              <a:t>乐器造型标志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0400" y="1472963"/>
            <a:ext cx="1071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：本例效果如图</a:t>
            </a:r>
            <a:r>
              <a:rPr lang="en-US" altLang="zh-CN" dirty="0"/>
              <a:t>6.59</a:t>
            </a:r>
            <a:r>
              <a:rPr lang="zh-CN" altLang="en-US" dirty="0"/>
              <a:t>所示。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：本例制作的是一个乐器造型的标志， 这种标志外观形象、别致，指向性明确。本例在制作 过程中，利用文字变形功能将文字变换为吉他造型的 主体部分；红色与白色搭配，使标志在黑色背景中显 得更醒目，视觉效果强烈。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C95767-0C00-4710-C372-966DC1BD5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6285" y="2673292"/>
            <a:ext cx="3258005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305341"/>
            <a:ext cx="107173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◎ 本章导读 </a:t>
            </a:r>
            <a:endParaRPr lang="en-US" altLang="zh-CN" b="1" u="sng" dirty="0"/>
          </a:p>
          <a:p>
            <a:r>
              <a:rPr lang="zh-CN" altLang="en-US" dirty="0"/>
              <a:t>本章主要讲解使用</a:t>
            </a:r>
            <a:r>
              <a:rPr lang="en-US" altLang="zh-CN" dirty="0"/>
              <a:t>Photoshop</a:t>
            </a:r>
            <a:r>
              <a:rPr lang="zh-CN" altLang="en-US" dirty="0"/>
              <a:t>进行标志设计。标志是 形象的代表，是具象的符号。标志的设计要使其在应用 中充分发挥视觉影响力，能够给观者留下深刻的印象。 </a:t>
            </a:r>
            <a:endParaRPr lang="en-US" altLang="zh-CN" dirty="0"/>
          </a:p>
          <a:p>
            <a:r>
              <a:rPr lang="zh-CN" altLang="en-US" dirty="0">
                <a:solidFill>
                  <a:srgbClr val="0070C0"/>
                </a:solidFill>
              </a:rPr>
              <a:t>＊ 立体造型标志。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折页造型标志。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水果造型标志。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便签造型标志。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乐器造型标志。 </a:t>
            </a:r>
            <a:endParaRPr lang="en-US" altLang="zh-CN" dirty="0">
              <a:solidFill>
                <a:srgbClr val="0070C0"/>
              </a:solidFill>
            </a:endParaRPr>
          </a:p>
          <a:p>
            <a:endParaRPr lang="en-US" altLang="zh-CN" dirty="0"/>
          </a:p>
          <a:p>
            <a:r>
              <a:rPr lang="zh-CN" altLang="en-US" b="1" u="sng" dirty="0"/>
              <a:t>◎ 数字资源 </a:t>
            </a:r>
            <a:endParaRPr lang="en-US" altLang="zh-CN" b="1" u="sng" dirty="0"/>
          </a:p>
          <a:p>
            <a:r>
              <a:rPr lang="zh-CN" altLang="en-US" dirty="0"/>
              <a:t>“素材文件</a:t>
            </a:r>
            <a:r>
              <a:rPr lang="en-US" altLang="zh-CN" dirty="0"/>
              <a:t>\</a:t>
            </a:r>
            <a:r>
              <a:rPr lang="zh-CN" altLang="en-US" dirty="0"/>
              <a:t>第</a:t>
            </a:r>
            <a:r>
              <a:rPr lang="en-US" altLang="zh-CN" dirty="0"/>
              <a:t>6</a:t>
            </a:r>
            <a:r>
              <a:rPr lang="zh-CN" altLang="en-US" dirty="0"/>
              <a:t>章</a:t>
            </a:r>
            <a:r>
              <a:rPr lang="en-US" altLang="zh-CN" dirty="0"/>
              <a:t>\”</a:t>
            </a:r>
            <a:r>
              <a:rPr lang="zh-CN" altLang="en-US" dirty="0"/>
              <a:t>目录下。</a:t>
            </a:r>
            <a:endParaRPr lang="en-US" altLang="zh-CN" dirty="0"/>
          </a:p>
          <a:p>
            <a:r>
              <a:rPr lang="zh-CN" altLang="en-US" dirty="0"/>
              <a:t> </a:t>
            </a:r>
            <a:endParaRPr lang="en-US" altLang="zh-CN" dirty="0"/>
          </a:p>
          <a:p>
            <a:r>
              <a:rPr lang="zh-CN" altLang="en-US" b="1" u="sng" dirty="0"/>
              <a:t>◎ 素质目标 </a:t>
            </a:r>
            <a:endParaRPr lang="en-US" altLang="zh-CN" b="1" u="sng" dirty="0"/>
          </a:p>
          <a:p>
            <a:r>
              <a:rPr lang="zh-CN" altLang="en-US" dirty="0"/>
              <a:t>要灵活运用美学法则，深入研究形态构成、色彩配 置等理论规律，赋予标志设计以情感和理念的表达，使 其更有内涵。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079" y="3045305"/>
            <a:ext cx="3246414" cy="767390"/>
          </a:xfrm>
        </p:spPr>
        <p:txBody>
          <a:bodyPr/>
          <a:lstStyle/>
          <a:p>
            <a:r>
              <a:rPr lang="zh-CN" altLang="en-US" sz="4000" dirty="0"/>
              <a:t>立体造型标志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94578" y="2875002"/>
            <a:ext cx="1362874" cy="1107996"/>
          </a:xfrm>
        </p:spPr>
        <p:txBody>
          <a:bodyPr/>
          <a:lstStyle/>
          <a:p>
            <a:r>
              <a:rPr lang="en-GB" dirty="0"/>
              <a:t>6.1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F00B8-EC8D-AF2A-8002-FB615240F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93AAF05-E6AC-1C37-2B47-5B0DF85E4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2977C61-38D3-CEA1-4B9F-9479AD29E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6.1 </a:t>
            </a:r>
            <a:r>
              <a:rPr lang="zh-CN" altLang="en-US" sz="2800" dirty="0"/>
              <a:t>立体造型标志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722CBC8-D160-40A8-6886-A1E65E4330E8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：本例效果如图</a:t>
            </a:r>
            <a:r>
              <a:rPr lang="en-US" altLang="zh-CN" dirty="0"/>
              <a:t>6.1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：本例制作的是立体造型的标志，这种标志具有 独特的外观，易于识别。本例在制作过程中，首先绘制形状， 然后通过调整颜色和透视角度产生立体效果。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E9182A2-6FC9-2439-B0B8-349282C7B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029" y="2396293"/>
            <a:ext cx="2476846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2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72C8D-0760-6FDC-0D09-3AEF1A3B1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DE1F8696-1D3B-8422-1364-DFA1D4852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368" y="2946146"/>
            <a:ext cx="3246414" cy="767390"/>
          </a:xfrm>
        </p:spPr>
        <p:txBody>
          <a:bodyPr/>
          <a:lstStyle/>
          <a:p>
            <a:r>
              <a:rPr lang="zh-CN" altLang="en-US" sz="4000" dirty="0"/>
              <a:t>折页造型标志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B49FC1C-299C-29C9-37CE-F7860F33F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54D7017-1BA5-13D7-DADC-3AFFEB097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17156" y="2775843"/>
            <a:ext cx="1362874" cy="1107996"/>
          </a:xfrm>
        </p:spPr>
        <p:txBody>
          <a:bodyPr/>
          <a:lstStyle/>
          <a:p>
            <a:r>
              <a:rPr lang="en-GB" dirty="0"/>
              <a:t>6.2</a:t>
            </a:r>
          </a:p>
        </p:txBody>
      </p:sp>
    </p:spTree>
    <p:extLst>
      <p:ext uri="{BB962C8B-B14F-4D97-AF65-F5344CB8AC3E}">
        <p14:creationId xmlns:p14="http://schemas.microsoft.com/office/powerpoint/2010/main" val="776885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7DFF0-3267-6BA5-CCA5-83CACF4F9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DB6C08C-DDE9-0303-8125-DB924A2E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924F59A-37E9-A56C-C800-6613C5330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6.2 </a:t>
            </a:r>
            <a:r>
              <a:rPr lang="zh-CN" altLang="en-US" sz="2800" dirty="0"/>
              <a:t>折页造型标志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B91F14-9EA6-7719-9A07-F3002BFE2FCF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：本例效果如图</a:t>
            </a:r>
            <a:r>
              <a:rPr lang="en-US" altLang="zh-CN" dirty="0"/>
              <a:t>6.13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：本例制作的是折页造型的标志，这种标志特点突出，容易形成视觉中心。本 例在制作过程中，以圆形为主体，利用图层蒙版营造折叠效果，将观者的视线集中于中心。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D9D5270-88EF-8A2A-5338-C7809ACE5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961" y="2840557"/>
            <a:ext cx="3219899" cy="28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5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F7AE4-BA1F-8F2A-D961-836EE3128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C1D90E0C-7449-02DE-F20C-F175955F8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208" y="2912280"/>
            <a:ext cx="3246414" cy="767390"/>
          </a:xfrm>
        </p:spPr>
        <p:txBody>
          <a:bodyPr/>
          <a:lstStyle/>
          <a:p>
            <a:r>
              <a:rPr lang="zh-CN" altLang="en-US" sz="4000" dirty="0"/>
              <a:t>水果造型标志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9DC7356-1EC6-24DE-8B3B-5DCBFF86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E92FDC1-C949-72B7-A081-8DD3E2AC4C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59596" y="2741977"/>
            <a:ext cx="1362874" cy="1107996"/>
          </a:xfrm>
        </p:spPr>
        <p:txBody>
          <a:bodyPr/>
          <a:lstStyle/>
          <a:p>
            <a:r>
              <a:rPr lang="en-GB" dirty="0"/>
              <a:t>6.3</a:t>
            </a:r>
          </a:p>
        </p:txBody>
      </p:sp>
    </p:spTree>
    <p:extLst>
      <p:ext uri="{BB962C8B-B14F-4D97-AF65-F5344CB8AC3E}">
        <p14:creationId xmlns:p14="http://schemas.microsoft.com/office/powerpoint/2010/main" val="1606399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7D3DF-566C-507D-A78E-0D28643A5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AD0FF1D-928A-EE56-0B26-6D015A6F6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A6A8A54-9564-3775-DE2E-E470312CF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6.3 </a:t>
            </a:r>
            <a:r>
              <a:rPr lang="zh-CN" altLang="en-US" sz="2800" dirty="0"/>
              <a:t>水果造型标志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0583883-C08F-7E5B-94DE-F42CD63C7A27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：本例效果如图</a:t>
            </a:r>
            <a:r>
              <a:rPr lang="en-US" altLang="zh-CN" dirty="0"/>
              <a:t>6.23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：本例制作的是水果造型的标志，这是一种 具象的标志表现形式。在本例制作过程中，以水果为视觉 重心，利用“渐变叠加”图层样式体现水果的立体效果。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31A52D8-3967-C777-1710-535F6F9E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052" y="2603349"/>
            <a:ext cx="3105583" cy="278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0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0CFC8-DD93-B6DD-275F-589344580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06F9EDBD-37D3-2E2C-68A5-996283E67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363" y="2923569"/>
            <a:ext cx="3246414" cy="767390"/>
          </a:xfrm>
        </p:spPr>
        <p:txBody>
          <a:bodyPr/>
          <a:lstStyle/>
          <a:p>
            <a:r>
              <a:rPr lang="zh-CN" altLang="en-US" sz="4000" dirty="0"/>
              <a:t>便签造型标志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7B84AD5-1CF6-90A7-B467-9350335B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BE8483E6-A47B-F75F-E9DF-D68629D2F2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03150" y="2753266"/>
            <a:ext cx="1362874" cy="1107996"/>
          </a:xfrm>
        </p:spPr>
        <p:txBody>
          <a:bodyPr/>
          <a:lstStyle/>
          <a:p>
            <a:r>
              <a:rPr lang="en-GB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23080371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2948</TotalTime>
  <Words>518</Words>
  <Application>Microsoft Office PowerPoint</Application>
  <PresentationFormat>宽屏</PresentationFormat>
  <Paragraphs>51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等线</vt:lpstr>
      <vt:lpstr>Arial</vt:lpstr>
      <vt:lpstr>Designed by iSlide</vt:lpstr>
      <vt:lpstr>第6章 标志设计</vt:lpstr>
      <vt:lpstr>PowerPoint 演示文稿</vt:lpstr>
      <vt:lpstr>立体造型标志</vt:lpstr>
      <vt:lpstr>6.1 立体造型标志</vt:lpstr>
      <vt:lpstr>折页造型标志</vt:lpstr>
      <vt:lpstr>6.2 折页造型标志</vt:lpstr>
      <vt:lpstr>水果造型标志</vt:lpstr>
      <vt:lpstr>6.3 水果造型标志</vt:lpstr>
      <vt:lpstr>便签造型标志</vt:lpstr>
      <vt:lpstr>6.4 便签造型标志</vt:lpstr>
      <vt:lpstr>乐器造型标志</vt:lpstr>
      <vt:lpstr>6.5 乐器造型标志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95</cp:revision>
  <cp:lastPrinted>2022-03-13T16:00:00Z</cp:lastPrinted>
  <dcterms:created xsi:type="dcterms:W3CDTF">2022-03-13T16:00:00Z</dcterms:created>
  <dcterms:modified xsi:type="dcterms:W3CDTF">2025-01-17T06:19:07Z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